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Raleway"/>
      <p:regular r:id="rId90"/>
      <p:bold r:id="rId91"/>
      <p:italic r:id="rId92"/>
      <p:boldItalic r:id="rId93"/>
    </p:embeddedFont>
    <p:embeddedFont>
      <p:font typeface="Lat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bold.fntdata"/><Relationship Id="rId94" Type="http://schemas.openxmlformats.org/officeDocument/2006/relationships/font" Target="fonts/Lato-regular.fntdata"/><Relationship Id="rId97" Type="http://schemas.openxmlformats.org/officeDocument/2006/relationships/font" Target="fonts/Lato-boldItalic.fntdata"/><Relationship Id="rId96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-bold.fntdata"/><Relationship Id="rId90" Type="http://schemas.openxmlformats.org/officeDocument/2006/relationships/font" Target="fonts/Raleway-regular.fntdata"/><Relationship Id="rId93" Type="http://schemas.openxmlformats.org/officeDocument/2006/relationships/font" Target="fonts/Raleway-boldItalic.fntdata"/><Relationship Id="rId92" Type="http://schemas.openxmlformats.org/officeDocument/2006/relationships/font" Target="fonts/Raleway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196c6bd1c_0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196c6bd1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196c6bd1c_0_2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196c6bd1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196c6bd1c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196c6bd1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196c6bd1c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196c6bd1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96c6bd1c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96c6bd1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96c6bd1c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196c6bd1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96c6bd1c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96c6bd1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96c6bd1c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96c6bd1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96c6bd1c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96c6bd1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196c6bd1c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e196c6bd1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196c6bd1c_0_3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196c6bd1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196c6bd1c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196c6bd1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96c6bd1c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96c6bd1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196c6bd1c_0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196c6bd1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96c6bd1c_0_3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e196c6bd1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196c6bd1c_0_3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196c6bd1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196c6bd1c_0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196c6bd1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196c6bd1c_0_3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196c6bd1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196c6bd1c_0_3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196c6bd1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96c6bd1c_0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96c6bd1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196c6bd1c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196c6bd1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196c6bd1c_0_3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196c6bd1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196c6bd1c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e196c6bd1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196c6bd1c_0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196c6bd1c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96c6bd1c_0_4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96c6bd1c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e196c6bd1c_0_4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e196c6bd1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196c6bd1c_0_4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196c6bd1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196c6bd1c_0_2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196c6bd1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196c6bd1c_0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196c6bd1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196c6bd1c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196c6bd1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196c6bd1c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e196c6bd1c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196c6bd1c_0_4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196c6bd1c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196c6bd1c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196c6bd1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196c6bd1c_0_4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196c6bd1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196c6bd1c_0_4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196c6bd1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e196c6bd1c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e196c6bd1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96c6bd1c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96c6bd1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196c6bd1c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196c6bd1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196c6bd1c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196c6bd1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196c6bd1c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196c6bd1c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196c6bd1c_0_5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196c6bd1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196c6bd1c_0_5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196c6bd1c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96c6bd1c_0_5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96c6bd1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196c6bd1c_0_5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196c6bd1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96c6bd1c_0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96c6bd1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96c6bd1c_0_5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96c6bd1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e196c6bd1c_0_5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e196c6bd1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e196c6bd1c_0_5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e196c6bd1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96c6bd1c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96c6bd1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196c6bd1c_0_5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196c6bd1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96c6bd1c_0_5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96c6bd1c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e196c6bd1c_0_5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e196c6bd1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196c6bd1c_0_6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196c6bd1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196c6bd1c_0_6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196c6bd1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96c6bd1c_0_6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96c6bd1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96c6bd1c_0_6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96c6bd1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96c6bd1c_0_6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96c6bd1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96c6bd1c_0_6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96c6bd1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196c6bd1c_0_6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196c6bd1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196c6bd1c_0_6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196c6bd1c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196c6bd1c_0_6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196c6bd1c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196c6bd1c_0_6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196c6bd1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a201294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e1a2012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1a2012940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1a20129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1a2012940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1a201294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e1a2012940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e1a20129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1a2012940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1a20129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a2012940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1a201294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1a2012940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1a20129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96c6bd1c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196c6bd1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1a2012940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1a201294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196c6bd1c_0_6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196c6bd1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e196c6bd1c_0_6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e196c6bd1c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196c6bd1c_0_6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196c6bd1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a20129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a20129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RPC - Remote Procedure Call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20305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Teoria e prática</a:t>
            </a:r>
            <a:endParaRPr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696676" y="2847500"/>
            <a:ext cx="3943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</a:rPr>
              <a:t>Me. Daniel Sucupira Lima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400" y="3958838"/>
            <a:ext cx="658801" cy="9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275" y="3980125"/>
            <a:ext cx="4357275" cy="9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uma forma de facilitar essa comunicação</a:t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 utilizar o RPC</a:t>
            </a:r>
            <a:endParaRPr/>
          </a:p>
        </p:txBody>
      </p:sp>
      <p:pic>
        <p:nvPicPr>
          <p:cNvPr descr="https://i.pinimg.com/564x/68/7b/2c/687b2cf1cff474b693ec10c97a7a6c0a.jpg"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75" y="1368075"/>
            <a:ext cx="4412275" cy="22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"A chave por trás do sucesso do RPC é a semântica simples, mas poderosa, de seu modelo de programação."</a:t>
            </a:r>
            <a:endParaRPr/>
          </a:p>
        </p:txBody>
      </p:sp>
      <p:sp>
        <p:nvSpPr>
          <p:cNvPr id="153" name="Google Shape;153;p23"/>
          <p:cNvSpPr txBox="1"/>
          <p:nvPr>
            <p:ph idx="4294967295" type="body"/>
          </p:nvPr>
        </p:nvSpPr>
        <p:spPr>
          <a:xfrm>
            <a:off x="773700" y="3770075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- </a:t>
            </a:r>
            <a:r>
              <a:rPr lang="pt-BR" sz="1800"/>
              <a:t>Autores: Stephanie Wang, Benjamin Hindman e Ion Stoica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permite a chamada à procedimentos remotos;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cria uma interface simples e elegante para essa chamada;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Essa interface é feita através dos </a:t>
            </a:r>
            <a:r>
              <a:rPr b="1" lang="pt-BR" sz="1800"/>
              <a:t>stubs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Existe um stub para o cliente e outro para o servidor.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507775" y="1318650"/>
            <a:ext cx="25164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Visualização dos stubs</a:t>
            </a:r>
            <a:endParaRPr sz="3000"/>
          </a:p>
        </p:txBody>
      </p:sp>
      <p:pic>
        <p:nvPicPr>
          <p:cNvPr descr="https://people.cs.rutgers.edu/~pxk/417/notes/images/rpc-flow.png"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934725"/>
            <a:ext cx="5575525" cy="35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2. Fundamentação teórica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que os stubs recebem os dados da camada superior como parâmetros e monta uma mensagem a ser enviada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empacotamento é chamado de Marshalling ou packaging;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Observe ainda </a:t>
            </a:r>
            <a:r>
              <a:rPr lang="pt-BR" sz="1800"/>
              <a:t>que os stubs devem entregar dados para a camada superior como parâmetros, desmontando uma mensagem que veio  como cadeia de bytes;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processo de desempacotamento é chamado de unmarshalling ou unpacking.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15850" y="560850"/>
            <a:ext cx="83982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Empacotamento e desempacotamento</a:t>
            </a:r>
            <a:endParaRPr sz="3000"/>
          </a:p>
        </p:txBody>
      </p:sp>
      <p:pic>
        <p:nvPicPr>
          <p:cNvPr descr="https://media.licdn.com/dms/image/C5612AQE7IHr8My57Nw/article-inline_image-shrink_1500_2232/0/1624297081904?e=1687392000&amp;v=beta&amp;t=iWAOxDx4MS-9FsHRjiBA2x42-h4BjOZDuM8MgZD71gU"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25" y="1397325"/>
            <a:ext cx="6587424" cy="36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Exibe-se neste trabalho como instalar duas versões do RPC a serem usadas pela linguagem de programação 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sistema operacional e da sua versão os procedimentos mudam;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Características da máquina: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Sistema operacional: Ubuntu;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Versão: Ubuntu 22.04.2 LTS - Jammy Jellyfish;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Tipo: 64 bits.</a:t>
            </a:r>
            <a:endParaRPr sz="1800"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. Instalação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29450" y="1490500"/>
            <a:ext cx="76887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1: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As novas versões de ubuntu não tem, por padrão, as ferramentas essenciais de compilação de programas C/C++;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Caso sua máquina não tenha, instale-as.</a:t>
            </a:r>
            <a:endParaRPr sz="1800"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8400"/>
            <a:ext cx="8839200" cy="15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se sua máquina já tem as ferramentas de RPC.</a:t>
            </a:r>
            <a:endParaRPr sz="1800"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201" cy="141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Como minha máquina ainda não tinha, eu instalei.</a:t>
            </a:r>
            <a:endParaRPr sz="1800"/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1400"/>
            <a:ext cx="8839199" cy="138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7800" y="423900"/>
            <a:ext cx="76884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09875" y="1362950"/>
            <a:ext cx="8094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Fundamentação teórica;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Instalação;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Exemplos práticos: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1: Exibe 1;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2: Exibe 2;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3: Pergunta;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4: Quadrado;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5: Soma;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6: Calculadora;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lphaL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Exemplo 7: Operação.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Conclusão;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Referências.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29450" y="1490500"/>
            <a:ext cx="76887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2: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Verifique a instalação.</a:t>
            </a:r>
            <a:endParaRPr sz="1800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00" y="2228175"/>
            <a:ext cx="6499899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Passo 3: 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Crie o arquivo que definirá: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Funções a serem chamadas;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Estruturas de dados a serem usadas;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Versões das definições;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Esse arquivo tem a extensão .x.</a:t>
            </a:r>
            <a:endParaRPr sz="1800"/>
          </a:p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3. Instalação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Demonstro a interface exibe.x, do exemplo 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uma pasta em </a:t>
            </a:r>
            <a:r>
              <a:rPr lang="pt-BR" sz="1800"/>
              <a:t>~/</a:t>
            </a:r>
            <a:r>
              <a:rPr lang="pt-BR" sz="1800"/>
              <a:t>Downloads/rpc/exemplo1;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Crio um único arquivo, que é o exibe.x;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Deve–se gerar os stubs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gerar os stubs deve-se executar o comando: rpcgen -a -C exibe.X: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a: cria todos os arquivos de cliente e servidor;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Flag C: cria códigos no modo ansi c.</a:t>
            </a:r>
            <a:endParaRPr sz="1800"/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r>
              <a:rPr lang="pt-BR"/>
              <a:t>. Exemplos práticos: exemplo 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69650"/>
            <a:ext cx="7477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7275"/>
            <a:ext cx="8839200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gerado já está pronto para uso;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criados códigos de cliente e servidor;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Define-se funções que chamam os códigos de stub;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Tudo isso já está pronto, até exibindo em quais locais personalizar a funcionalidade;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Makefile.</a:t>
            </a:r>
            <a:endParaRPr sz="1800"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Também foi fornecido um arquivo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Dependendo do seu sistema operacional, já está operacional a utilização da biblioteca de rpc;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Nas versões de Ubuntu como 14.04 o Makefile já estava finalizado;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Nessa versão do 22.04 não está pronto ainda;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próximo slide ilustra isso.</a:t>
            </a:r>
            <a:endParaRPr sz="1800"/>
          </a:p>
        </p:txBody>
      </p:sp>
      <p:sp>
        <p:nvSpPr>
          <p:cNvPr id="247" name="Google Shape;247;p3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7675"/>
            <a:ext cx="8839203" cy="227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729450" y="1490500"/>
            <a:ext cx="76887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Esse erro ocorreu pois não se sabe em qual pasta estão os arquivos de cabeçalho e ainda não se está indicando quais arquivos de implementação linkar;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Resolvi procurar em qual pasta estão esses conteúdos;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seguinte exibe o resultado.</a:t>
            </a:r>
            <a:endParaRPr sz="1800"/>
          </a:p>
        </p:txBody>
      </p:sp>
      <p:sp>
        <p:nvSpPr>
          <p:cNvPr id="259" name="Google Shape;259;p4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475"/>
            <a:ext cx="8839202" cy="238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pt-BR"/>
              <a:t>Introdução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490500"/>
            <a:ext cx="76887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Uma das práticas mais comuns em programas é a criação de funções;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Elas </a:t>
            </a:r>
            <a:r>
              <a:rPr lang="pt-BR" sz="1800"/>
              <a:t>têm</a:t>
            </a:r>
            <a:r>
              <a:rPr lang="pt-BR" sz="1800"/>
              <a:t> como características: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Modularização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Evitar duplicação de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 alterações em um único local pode-se resolver problemas em diversas partes do código;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Dentre outros.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comportamento dessa função é completamente definido no programa principal ou bibliotecas.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 imagem anterior mostrou que o comando rpcbind instalou a versão do rpc chamada TIRPC;</a:t>
            </a:r>
            <a:endParaRPr sz="1860"/>
          </a:p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Pode-se instalar outras versões, como o NTIRPC:</a:t>
            </a:r>
            <a:endParaRPr sz="1860"/>
          </a:p>
        </p:txBody>
      </p:sp>
      <p:sp>
        <p:nvSpPr>
          <p:cNvPr id="271" name="Google Shape;271;p4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03800"/>
            <a:ext cx="8839201" cy="1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710" lvl="0" marL="457200" rtl="0" algn="just">
              <a:spcBef>
                <a:spcPts val="0"/>
              </a:spcBef>
              <a:spcAft>
                <a:spcPts val="0"/>
              </a:spcAft>
              <a:buSzPts val="1860"/>
              <a:buChar char="●"/>
            </a:pPr>
            <a:r>
              <a:rPr lang="pt-BR" sz="1860"/>
              <a:t>Agora tem-se as seguintes bibliotecas:</a:t>
            </a:r>
            <a:endParaRPr sz="1860"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2026825"/>
            <a:ext cx="6029551" cy="301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indicar estas pastas para o Makefile;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versão padrão está da seguinte forma:</a:t>
            </a:r>
            <a:endParaRPr sz="1800"/>
          </a:p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25" y="2370400"/>
            <a:ext cx="4820346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729450" y="1490500"/>
            <a:ext cx="7688700" cy="28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o 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tirpc.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indicar ntirpc: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Cabeçalhos: /usr/include/ntirpc/;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Linkar: -l ntirpc.</a:t>
            </a:r>
            <a:endParaRPr sz="1800"/>
          </a:p>
        </p:txBody>
      </p:sp>
      <p:sp>
        <p:nvSpPr>
          <p:cNvPr id="292" name="Google Shape;292;p4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729450" y="1490500"/>
            <a:ext cx="76887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Escolhi a biblioteca tirpc, por ser a instalação padrão que é obtida com o rpcbind.</a:t>
            </a:r>
            <a:endParaRPr sz="1800"/>
          </a:p>
        </p:txBody>
      </p:sp>
      <p:sp>
        <p:nvSpPr>
          <p:cNvPr id="298" name="Google Shape;298;p4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25" y="2390625"/>
            <a:ext cx="6687558" cy="26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729450" y="1490500"/>
            <a:ext cx="7688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Já é possível ter sucesso ao chamar o comando make.</a:t>
            </a:r>
            <a:endParaRPr sz="1800"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7800"/>
            <a:ext cx="8839202" cy="168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implementação padrão não vem com código;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primeiramente o servidor;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Executa-se então o cliente.</a:t>
            </a:r>
            <a:endParaRPr sz="1800"/>
          </a:p>
        </p:txBody>
      </p:sp>
      <p:sp>
        <p:nvSpPr>
          <p:cNvPr id="312" name="Google Shape;312;p4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76200"/>
            <a:ext cx="6782224" cy="1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422925"/>
            <a:ext cx="7944324" cy="1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11900"/>
            <a:ext cx="8839200" cy="13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slide anterior mostrou como usar o mecanismo;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Nada foi exibido;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partir de então serão construídos exemplos de minha autoria a fim de mostrar diferentes recursos do rpc:</a:t>
            </a:r>
            <a:endParaRPr sz="1800"/>
          </a:p>
        </p:txBody>
      </p:sp>
      <p:sp>
        <p:nvSpPr>
          <p:cNvPr id="325" name="Google Shape;325;p5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1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993000" y="2778950"/>
            <a:ext cx="63255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1;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Exibe 2;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Pergunta;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Quadrado;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Calculadora;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Operação.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exibe uma mensagem;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</a:t>
            </a:r>
            <a:r>
              <a:rPr lang="pt-BR" sz="1800"/>
              <a:t>~/Downloads/rpc/exemplo2;</a:t>
            </a:r>
            <a:endParaRPr sz="1800"/>
          </a:p>
        </p:txBody>
      </p:sp>
      <p:sp>
        <p:nvSpPr>
          <p:cNvPr id="332" name="Google Shape;332;p5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50" y="2714000"/>
            <a:ext cx="4760700" cy="22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 principal com uma outra função local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função a ser chamada é completamente definida.</a:t>
            </a:r>
            <a:endParaRPr sz="18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75" y="1116624"/>
            <a:ext cx="4394750" cy="3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39" name="Google Shape;339;p52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75" y="2137675"/>
            <a:ext cx="4336101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224175" y="1500625"/>
            <a:ext cx="1758900" cy="22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alterado::</a:t>
            </a:r>
            <a:endParaRPr sz="1800"/>
          </a:p>
        </p:txBody>
      </p:sp>
      <p:sp>
        <p:nvSpPr>
          <p:cNvPr id="346" name="Google Shape;346;p53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475" y="1522875"/>
            <a:ext cx="6856124" cy="275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2 - exibe 2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275"/>
            <a:ext cx="8839201" cy="78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6810"/>
            <a:ext cx="8839199" cy="64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3843"/>
            <a:ext cx="8839199" cy="9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método invocado no servidor entrega uma resposta;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~/Downloads/rpc/pergunta;</a:t>
            </a:r>
            <a:endParaRPr sz="1800"/>
          </a:p>
        </p:txBody>
      </p:sp>
      <p:sp>
        <p:nvSpPr>
          <p:cNvPr id="361" name="Google Shape;361;p5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7" y="2571700"/>
            <a:ext cx="5427628" cy="24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92" y="2025700"/>
            <a:ext cx="5780633" cy="2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75" name="Google Shape;375;p5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178100"/>
            <a:ext cx="6758626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sp>
        <p:nvSpPr>
          <p:cNvPr id="382" name="Google Shape;382;p58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875" y="611350"/>
            <a:ext cx="5786963" cy="44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idx="1" type="body"/>
          </p:nvPr>
        </p:nvSpPr>
        <p:spPr>
          <a:xfrm>
            <a:off x="214725" y="32078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sp>
        <p:nvSpPr>
          <p:cNvPr id="389" name="Google Shape;389;p59"/>
          <p:cNvSpPr txBox="1"/>
          <p:nvPr>
            <p:ph type="title"/>
          </p:nvPr>
        </p:nvSpPr>
        <p:spPr>
          <a:xfrm>
            <a:off x="123775" y="1449550"/>
            <a:ext cx="26679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3 - pergunta</a:t>
            </a:r>
            <a:endParaRPr/>
          </a:p>
        </p:txBody>
      </p:sp>
      <p:pic>
        <p:nvPicPr>
          <p:cNvPr id="390" name="Google Shape;3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675" y="152400"/>
            <a:ext cx="5330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um parâmetro</a:t>
            </a:r>
            <a:r>
              <a:rPr lang="pt-BR" sz="1800"/>
              <a:t>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~/Downloads/rpc/quadrado.</a:t>
            </a:r>
            <a:endParaRPr sz="1800"/>
          </a:p>
        </p:txBody>
      </p:sp>
      <p:sp>
        <p:nvSpPr>
          <p:cNvPr id="396" name="Google Shape;396;p60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724100"/>
            <a:ext cx="66579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03" name="Google Shape;403;p6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100" y="1223550"/>
            <a:ext cx="580072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programa, na memória principal, tem regiões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As funções locais ficam na seção ‘text’</a:t>
            </a:r>
            <a:endParaRPr sz="18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50" y="1043077"/>
            <a:ext cx="4523450" cy="308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900" y="1109663"/>
            <a:ext cx="56483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17" name="Google Shape;417;p6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550" y="152400"/>
            <a:ext cx="61414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4 - quadrado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4970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199" cy="7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9471"/>
            <a:ext cx="8839200" cy="768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9479"/>
            <a:ext cx="8839200" cy="8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enviar 2 parâmetros;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pensar que </a:t>
            </a:r>
            <a:r>
              <a:rPr lang="pt-BR" sz="1800"/>
              <a:t>é necessário apenas colocar dois atributos int.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~/Downloads/rpc/somateste.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66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850" y="1809650"/>
            <a:ext cx="73437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0" name="Google Shape;4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94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8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prática mostra que, para enviar dois inteiros, não basta colocar apenas dois atributos;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9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6475"/>
            <a:ext cx="8839198" cy="1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729450" y="149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Então, o que deve ser feito?</a:t>
            </a:r>
            <a:endParaRPr sz="18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🤔 Rosto Pensativo Emoji" id="459" name="Google Shape;4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650" y="1227825"/>
            <a:ext cx="2158500" cy="21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730000" y="17758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Deve-se criar um tipo de dados com o conteúdo desejado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500" y="914400"/>
            <a:ext cx="4808299" cy="2989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código foi colocado na pasta ~/Downloads/rpc/soma;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passos.</a:t>
            </a:r>
            <a:endParaRPr sz="1800"/>
          </a:p>
          <a:p>
            <a:pPr indent="0" lvl="0" marL="45720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1" name="Google Shape;471;p71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24100"/>
            <a:ext cx="8839198" cy="98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180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Limites e endereços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234950" y="2369650"/>
            <a:ext cx="2223300" cy="19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Funções </a:t>
            </a:r>
            <a:r>
              <a:rPr lang="pt-BR"/>
              <a:t>têm</a:t>
            </a:r>
            <a:r>
              <a:rPr lang="pt-BR"/>
              <a:t> endereços;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Blocos </a:t>
            </a:r>
            <a:r>
              <a:rPr lang="pt-BR"/>
              <a:t>têm</a:t>
            </a:r>
            <a:r>
              <a:rPr lang="pt-BR"/>
              <a:t> tamanhos.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00" y="752823"/>
            <a:ext cx="6018424" cy="38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78" name="Google Shape;478;p7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79" name="Google Shape;4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475" y="1169025"/>
            <a:ext cx="5715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85" name="Google Shape;485;p7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486" name="Google Shape;4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150" y="1357313"/>
            <a:ext cx="56769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493" name="Google Shape;4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679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5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5 - soma</a:t>
            </a:r>
            <a:endParaRPr/>
          </a:p>
        </p:txBody>
      </p:sp>
      <p:sp>
        <p:nvSpPr>
          <p:cNvPr id="499" name="Google Shape;499;p75"/>
          <p:cNvSpPr txBox="1"/>
          <p:nvPr>
            <p:ph idx="1" type="body"/>
          </p:nvPr>
        </p:nvSpPr>
        <p:spPr>
          <a:xfrm>
            <a:off x="234925" y="3217950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975" y="152400"/>
            <a:ext cx="44476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8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6481"/>
            <a:ext cx="8839199" cy="8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86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7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 como ter mais de uma função;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~/Downloads/rpc/calculadora.</a:t>
            </a:r>
            <a:endParaRPr sz="1800"/>
          </a:p>
        </p:txBody>
      </p:sp>
      <p:sp>
        <p:nvSpPr>
          <p:cNvPr id="513" name="Google Shape;513;p77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pic>
        <p:nvPicPr>
          <p:cNvPr id="519" name="Google Shape;5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575" y="1145200"/>
            <a:ext cx="371030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25" name="Google Shape;525;p79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26" name="Google Shape;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75" y="152400"/>
            <a:ext cx="46218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2" name="Google Shape;532;p8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33" name="Google Shape;5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454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39" name="Google Shape;539;p8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padrão:</a:t>
            </a:r>
            <a:endParaRPr sz="1800"/>
          </a:p>
        </p:txBody>
      </p:sp>
      <p:pic>
        <p:nvPicPr>
          <p:cNvPr id="540" name="Google Shape;5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75" y="152400"/>
            <a:ext cx="54737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Em alguns casos, o código a ser chamado não está na máquina local;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Exemplos: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Obter um status de um serviço;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Ativar determinado recurso;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 cálculo e obter o resultado;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Executar uma transformação sobre dados locais (após upload) e baixar os resultados (com download).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547" name="Google Shape;5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533400"/>
            <a:ext cx="6270024" cy="38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6 - calculadora</a:t>
            </a:r>
            <a:endParaRPr/>
          </a:p>
        </p:txBody>
      </p:sp>
      <p:sp>
        <p:nvSpPr>
          <p:cNvPr id="553" name="Google Shape;553;p83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2:</a:t>
            </a:r>
            <a:endParaRPr sz="1800"/>
          </a:p>
        </p:txBody>
      </p:sp>
      <p:pic>
        <p:nvPicPr>
          <p:cNvPr id="554" name="Google Shape;5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152400"/>
            <a:ext cx="6270025" cy="466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0" cy="46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7765"/>
            <a:ext cx="8839199" cy="87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idx="1" type="body"/>
          </p:nvPr>
        </p:nvSpPr>
        <p:spPr>
          <a:xfrm>
            <a:off x="729450" y="1490500"/>
            <a:ext cx="76887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Ilustra: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Como ter estruturas compostas;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é possível usar diferentes tipos de dados;</a:t>
            </a:r>
            <a:endParaRPr sz="1800"/>
          </a:p>
          <a:p>
            <a:pPr indent="-342900" lvl="1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Que o retorno também pode ser uma estrutura.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Devem ser repetidos cada um dos passos;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Eles foram executados na pasta ~/Downloads/rpc/operacao.</a:t>
            </a:r>
            <a:endParaRPr sz="1800"/>
          </a:p>
        </p:txBody>
      </p:sp>
      <p:sp>
        <p:nvSpPr>
          <p:cNvPr id="566" name="Google Shape;566;p85"/>
          <p:cNvSpPr txBox="1"/>
          <p:nvPr>
            <p:ph type="title"/>
          </p:nvPr>
        </p:nvSpPr>
        <p:spPr>
          <a:xfrm>
            <a:off x="729450" y="53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/>
          <p:nvPr>
            <p:ph type="title"/>
          </p:nvPr>
        </p:nvSpPr>
        <p:spPr>
          <a:xfrm>
            <a:off x="729450" y="1216275"/>
            <a:ext cx="31635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750" y="152400"/>
            <a:ext cx="31697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78" name="Google Shape;578;p87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 parte 1:</a:t>
            </a:r>
            <a:endParaRPr sz="1800"/>
          </a:p>
        </p:txBody>
      </p:sp>
      <p:pic>
        <p:nvPicPr>
          <p:cNvPr id="579" name="Google Shape;5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775" y="1143000"/>
            <a:ext cx="61150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8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85" name="Google Shape;585;p88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alterado:</a:t>
            </a:r>
            <a:endParaRPr sz="1800"/>
          </a:p>
        </p:txBody>
      </p:sp>
      <p:pic>
        <p:nvPicPr>
          <p:cNvPr id="586" name="Google Shape;5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75" y="152400"/>
            <a:ext cx="5808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2" name="Google Shape;592;p89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original:</a:t>
            </a:r>
            <a:endParaRPr sz="1800"/>
          </a:p>
        </p:txBody>
      </p:sp>
      <p:pic>
        <p:nvPicPr>
          <p:cNvPr id="593" name="Google Shape;59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599" name="Google Shape;599;p90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0" name="Google Shape;60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175" y="152400"/>
            <a:ext cx="55363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1"/>
          <p:cNvSpPr txBox="1"/>
          <p:nvPr>
            <p:ph type="title"/>
          </p:nvPr>
        </p:nvSpPr>
        <p:spPr>
          <a:xfrm>
            <a:off x="365675" y="1429825"/>
            <a:ext cx="220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4. Exemplos práticos: exemplo 7 - operação</a:t>
            </a:r>
            <a:endParaRPr/>
          </a:p>
        </p:txBody>
      </p:sp>
      <p:sp>
        <p:nvSpPr>
          <p:cNvPr id="606" name="Google Shape;606;p91"/>
          <p:cNvSpPr txBox="1"/>
          <p:nvPr>
            <p:ph idx="1" type="body"/>
          </p:nvPr>
        </p:nvSpPr>
        <p:spPr>
          <a:xfrm>
            <a:off x="224825" y="3268475"/>
            <a:ext cx="1718400" cy="12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Código alterado parte 1:</a:t>
            </a:r>
            <a:endParaRPr sz="1800"/>
          </a:p>
        </p:txBody>
      </p:sp>
      <p:pic>
        <p:nvPicPr>
          <p:cNvPr id="607" name="Google Shape;60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75" y="152400"/>
            <a:ext cx="51927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1225" y="591100"/>
            <a:ext cx="7486500" cy="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Comunicações em rede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1225" y="1480400"/>
            <a:ext cx="78000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Pode-se usar, por exemplo, o modelo cliente/servidor;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criar um protocolo para essa comunicação;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fazer sockets para as trocas de mensagens;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Deve-se empacotar/desempacotar parâmetros/resultados;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Dentre outros.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9000"/>
            <a:ext cx="8839201" cy="111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5660"/>
            <a:ext cx="8839200" cy="1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620" name="Google Shape;620;p93"/>
          <p:cNvSpPr txBox="1"/>
          <p:nvPr>
            <p:ph idx="2" type="body"/>
          </p:nvPr>
        </p:nvSpPr>
        <p:spPr>
          <a:xfrm>
            <a:off x="4812550" y="1551125"/>
            <a:ext cx="4092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RPC é um recurso muito poderoso;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Ele disponibiliza diversos recursos para uma comunicação;</a:t>
            </a:r>
            <a:endParaRPr sz="1800"/>
          </a:p>
          <a:p>
            <a:pPr indent="-3429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Sistemas eficientes podem ser feitos com base em sua utilização.</a:t>
            </a:r>
            <a:endParaRPr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>
            <p:ph type="title"/>
          </p:nvPr>
        </p:nvSpPr>
        <p:spPr>
          <a:xfrm>
            <a:off x="724950" y="1439075"/>
            <a:ext cx="3300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/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75" y="1298501"/>
            <a:ext cx="4237549" cy="27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 txBox="1"/>
          <p:nvPr>
            <p:ph type="title"/>
          </p:nvPr>
        </p:nvSpPr>
        <p:spPr>
          <a:xfrm>
            <a:off x="93475" y="1480350"/>
            <a:ext cx="2091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632" name="Google Shape;632;p95"/>
          <p:cNvSpPr txBox="1"/>
          <p:nvPr>
            <p:ph idx="1" type="body"/>
          </p:nvPr>
        </p:nvSpPr>
        <p:spPr>
          <a:xfrm>
            <a:off x="175550" y="27716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Contato: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Me. Daniel Sucupira Lima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E-mail: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2"/>
                </a:solidFill>
              </a:rPr>
              <a:t>daniel.lima@aluno.uece.br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id="633" name="Google Shape;63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91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721225" y="621400"/>
            <a:ext cx="3300900" cy="4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39" name="Google Shape;639;p96"/>
          <p:cNvSpPr txBox="1"/>
          <p:nvPr>
            <p:ph idx="1" type="body"/>
          </p:nvPr>
        </p:nvSpPr>
        <p:spPr>
          <a:xfrm>
            <a:off x="416825" y="1399550"/>
            <a:ext cx="79932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marR="3810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MAZIERO, Carlos.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 processo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415 x 283 pixels. Disponível em: </a:t>
            </a:r>
            <a:r>
              <a:rPr lang="pt-BR">
                <a:solidFill>
                  <a:srgbClr val="000000"/>
                </a:solidFill>
              </a:rPr>
              <a:t>https://wiki.inf.ufpr.br/maziero/lib/exe/fetch.php?media=prog2:memoria-processo.png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ARORA, Ridze.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2020. 1 imagem. 500 x 250 pixels. Disponível em: https://i.pinimg.com/564x/68/7b/2c/687b2cf1cff474b693ec10c97a7a6c0a.jpg. Acesso em: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de abril de 2023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KRZYZANOWSKI,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Paul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executing a remote procedure call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482 x 303 pixels. Disponível em: </a:t>
            </a:r>
            <a:r>
              <a:rPr lang="pt-BR">
                <a:solidFill>
                  <a:srgbClr val="000000"/>
                </a:solidFill>
              </a:rPr>
              <a:t>https://people.cs.rutgers.edu/~pxk/417/notes/images/rpc-flow.png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WANG, Stephanie; HINDMAN, Benjamin; STOICA, Ion. In reference to RPC: it's time to add distributed memory. In: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HotOS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p. 191-198.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PAWAN, V.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of RPC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2021. 1 imagem. 540 x 303 pixels. Disponível em: https://media.licdn.com/dms/image/C5612AQE7IHr8My57Nw/article-inline_image-shrink_1500_2232/0/1624297081904?e=1687392000&amp;v=beta&amp;t=iWAOxDx4MS-9FsHRjiBA2x42-h4BjOZDuM8MgZD71gU.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Emojiterra team.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Rosto pensativo emoji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2017. 1 imagem. 303 x 303 pixels. Disponível em: https://images.emojiterra.com/google/android-12l/512px/1f914.png. Acesso em: 2 de abril de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3810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Comunicação.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Conheça seu público alvo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2015. 1 imagem. 461 x 303 pixels. Disponível em: http://varizes.net.br/wp-content/uploads/2019/06/duvida1-970x637.jpg. Acesso em: 2 de abril de 2023.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000"/>
              <a:t>Seria interessante houvesse uma forma de simplificar essa comunicação entre clientes e servidores, facilitando as chamadas a métodos em outras máquinas.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